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79300" cy="9134475" type="ledger"/>
  <p:notesSz cx="9926638" cy="14355763"/>
  <p:defaultTextStyle>
    <a:defPPr>
      <a:defRPr lang="en-US"/>
    </a:defPPr>
    <a:lvl1pPr algn="l" defTabSz="116205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1pPr>
    <a:lvl2pPr marL="581025" indent="-123825" algn="l" defTabSz="116205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2pPr>
    <a:lvl3pPr marL="1162050" indent="-247650" algn="l" defTabSz="116205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3pPr>
    <a:lvl4pPr marL="1743075" indent="-371475" algn="l" defTabSz="116205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4pPr>
    <a:lvl5pPr marL="2324100" indent="-495300" algn="l" defTabSz="1162050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28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057" autoAdjust="0"/>
    <p:restoredTop sz="94660"/>
  </p:normalViewPr>
  <p:slideViewPr>
    <p:cSldViewPr>
      <p:cViewPr>
        <p:scale>
          <a:sx n="75" d="100"/>
          <a:sy n="75" d="100"/>
        </p:scale>
        <p:origin x="-168" y="654"/>
      </p:cViewPr>
      <p:guideLst>
        <p:guide orient="horz" pos="2878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16231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16231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5BF866E-565C-43BC-9A6A-3CFE3636FF02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4775" y="1076325"/>
            <a:ext cx="7177088" cy="5383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6818313"/>
            <a:ext cx="7942262" cy="6461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3635038"/>
            <a:ext cx="4302125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16231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5" y="13635038"/>
            <a:ext cx="4302125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16231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9DB2818-F128-4079-9459-71676ABACE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162050" fontAlgn="base">
              <a:spcBef>
                <a:spcPct val="0"/>
              </a:spcBef>
              <a:spcAft>
                <a:spcPct val="0"/>
              </a:spcAft>
              <a:defRPr/>
            </a:pPr>
            <a:fld id="{BC624627-9FAF-4296-A7DD-CFAC35EF5CEB}" type="slidenum">
              <a:rPr lang="en-US"/>
              <a:pPr defTabSz="1162050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449" y="2837609"/>
            <a:ext cx="10352406" cy="195799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6897" y="5176204"/>
            <a:ext cx="8525510" cy="233436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1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2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3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24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05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86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68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49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C6F83-D153-463A-B394-37E8C8BFA53F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CB557-E2A4-4973-9416-4641DE51B3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00C9E-C1D2-4F80-A5FF-B77045ED342D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0741A-20F3-4B8F-AAF4-A1B2A7FD92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29994" y="365805"/>
            <a:ext cx="2740343" cy="779390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964" y="365805"/>
            <a:ext cx="8018039" cy="77939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2BACC-8198-4A87-8C29-20F0B342FA4E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54518-9046-4739-9333-06CE9C3CE9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4B1C5-D0EC-463F-BD4B-01C60955EE66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2E5BD-00B2-4981-97C0-17346445EF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81" y="5869749"/>
            <a:ext cx="10352406" cy="1814208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081" y="3871584"/>
            <a:ext cx="10352406" cy="1998166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115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231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434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246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057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869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681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492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B9A94-033F-4D5B-8365-ED49E740F986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48C4D-85E2-4064-A29D-281CB3A883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967" y="2131378"/>
            <a:ext cx="5379189" cy="6028331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147" y="2131378"/>
            <a:ext cx="5379189" cy="6028331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CD50F-244F-4C37-B65D-7E2846C7CBE8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CAA74-F163-40DB-BC73-437E6F1F0D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967" y="2044686"/>
            <a:ext cx="5381305" cy="852128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81158" indent="0">
              <a:buNone/>
              <a:defRPr sz="2600" b="1"/>
            </a:lvl2pPr>
            <a:lvl3pPr marL="1162318" indent="0">
              <a:buNone/>
              <a:defRPr sz="2300" b="1"/>
            </a:lvl3pPr>
            <a:lvl4pPr marL="1743475" indent="0">
              <a:buNone/>
              <a:defRPr sz="2000" b="1"/>
            </a:lvl4pPr>
            <a:lvl5pPr marL="2324635" indent="0">
              <a:buNone/>
              <a:defRPr sz="2000" b="1"/>
            </a:lvl5pPr>
            <a:lvl6pPr marL="2905794" indent="0">
              <a:buNone/>
              <a:defRPr sz="2000" b="1"/>
            </a:lvl6pPr>
            <a:lvl7pPr marL="3486953" indent="0">
              <a:buNone/>
              <a:defRPr sz="2000" b="1"/>
            </a:lvl7pPr>
            <a:lvl8pPr marL="4068111" indent="0">
              <a:buNone/>
              <a:defRPr sz="2000" b="1"/>
            </a:lvl8pPr>
            <a:lvl9pPr marL="4649270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67" y="2896815"/>
            <a:ext cx="5381305" cy="5262896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6918" y="2044686"/>
            <a:ext cx="5383419" cy="852128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81158" indent="0">
              <a:buNone/>
              <a:defRPr sz="2600" b="1"/>
            </a:lvl2pPr>
            <a:lvl3pPr marL="1162318" indent="0">
              <a:buNone/>
              <a:defRPr sz="2300" b="1"/>
            </a:lvl3pPr>
            <a:lvl4pPr marL="1743475" indent="0">
              <a:buNone/>
              <a:defRPr sz="2000" b="1"/>
            </a:lvl4pPr>
            <a:lvl5pPr marL="2324635" indent="0">
              <a:buNone/>
              <a:defRPr sz="2000" b="1"/>
            </a:lvl5pPr>
            <a:lvl6pPr marL="2905794" indent="0">
              <a:buNone/>
              <a:defRPr sz="2000" b="1"/>
            </a:lvl6pPr>
            <a:lvl7pPr marL="3486953" indent="0">
              <a:buNone/>
              <a:defRPr sz="2000" b="1"/>
            </a:lvl7pPr>
            <a:lvl8pPr marL="4068111" indent="0">
              <a:buNone/>
              <a:defRPr sz="2000" b="1"/>
            </a:lvl8pPr>
            <a:lvl9pPr marL="4649270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6918" y="2896815"/>
            <a:ext cx="5383419" cy="5262896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9F581-DB77-41A0-B2BD-B6BF9730BCE6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73C54-1C5B-4680-87E5-A22836CC69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BEB2E-755A-4C89-A8BD-A463316D2859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B964C-8742-414E-8C78-D6B50BE73E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620B-2A08-4464-959D-464434F19464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0E3CE-B875-4A4A-91D7-E84054854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8" y="363688"/>
            <a:ext cx="4006906" cy="154778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69" y="363692"/>
            <a:ext cx="6808567" cy="7796021"/>
          </a:xfr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0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68" y="1911475"/>
            <a:ext cx="4006906" cy="6248236"/>
          </a:xfrm>
        </p:spPr>
        <p:txBody>
          <a:bodyPr/>
          <a:lstStyle>
            <a:lvl1pPr marL="0" indent="0">
              <a:buNone/>
              <a:defRPr sz="1800"/>
            </a:lvl1pPr>
            <a:lvl2pPr marL="581158" indent="0">
              <a:buNone/>
              <a:defRPr sz="1600"/>
            </a:lvl2pPr>
            <a:lvl3pPr marL="1162318" indent="0">
              <a:buNone/>
              <a:defRPr sz="1200"/>
            </a:lvl3pPr>
            <a:lvl4pPr marL="1743475" indent="0">
              <a:buNone/>
              <a:defRPr sz="1100"/>
            </a:lvl4pPr>
            <a:lvl5pPr marL="2324635" indent="0">
              <a:buNone/>
              <a:defRPr sz="1100"/>
            </a:lvl5pPr>
            <a:lvl6pPr marL="2905794" indent="0">
              <a:buNone/>
              <a:defRPr sz="1100"/>
            </a:lvl6pPr>
            <a:lvl7pPr marL="3486953" indent="0">
              <a:buNone/>
              <a:defRPr sz="1100"/>
            </a:lvl7pPr>
            <a:lvl8pPr marL="4068111" indent="0">
              <a:buNone/>
              <a:defRPr sz="1100"/>
            </a:lvl8pPr>
            <a:lvl9pPr marL="464927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090A2-63B1-4186-B678-F07AF991C67C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BBD9D-849C-49EB-B47C-A734225A19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230" y="6394133"/>
            <a:ext cx="7307580" cy="754864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7230" y="816183"/>
            <a:ext cx="7307580" cy="5480685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1158" indent="0">
              <a:buNone/>
              <a:defRPr sz="3600"/>
            </a:lvl2pPr>
            <a:lvl3pPr marL="1162318" indent="0">
              <a:buNone/>
              <a:defRPr sz="3000"/>
            </a:lvl3pPr>
            <a:lvl4pPr marL="1743475" indent="0">
              <a:buNone/>
              <a:defRPr sz="2600"/>
            </a:lvl4pPr>
            <a:lvl5pPr marL="2324635" indent="0">
              <a:buNone/>
              <a:defRPr sz="2600"/>
            </a:lvl5pPr>
            <a:lvl6pPr marL="2905794" indent="0">
              <a:buNone/>
              <a:defRPr sz="2600"/>
            </a:lvl6pPr>
            <a:lvl7pPr marL="3486953" indent="0">
              <a:buNone/>
              <a:defRPr sz="2600"/>
            </a:lvl7pPr>
            <a:lvl8pPr marL="4068111" indent="0">
              <a:buNone/>
              <a:defRPr sz="2600"/>
            </a:lvl8pPr>
            <a:lvl9pPr marL="4649270" indent="0">
              <a:buNone/>
              <a:defRPr sz="26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230" y="7148998"/>
            <a:ext cx="7307580" cy="1072032"/>
          </a:xfrm>
        </p:spPr>
        <p:txBody>
          <a:bodyPr/>
          <a:lstStyle>
            <a:lvl1pPr marL="0" indent="0">
              <a:buNone/>
              <a:defRPr sz="1800"/>
            </a:lvl1pPr>
            <a:lvl2pPr marL="581158" indent="0">
              <a:buNone/>
              <a:defRPr sz="1600"/>
            </a:lvl2pPr>
            <a:lvl3pPr marL="1162318" indent="0">
              <a:buNone/>
              <a:defRPr sz="1200"/>
            </a:lvl3pPr>
            <a:lvl4pPr marL="1743475" indent="0">
              <a:buNone/>
              <a:defRPr sz="1100"/>
            </a:lvl4pPr>
            <a:lvl5pPr marL="2324635" indent="0">
              <a:buNone/>
              <a:defRPr sz="1100"/>
            </a:lvl5pPr>
            <a:lvl6pPr marL="2905794" indent="0">
              <a:buNone/>
              <a:defRPr sz="1100"/>
            </a:lvl6pPr>
            <a:lvl7pPr marL="3486953" indent="0">
              <a:buNone/>
              <a:defRPr sz="1100"/>
            </a:lvl7pPr>
            <a:lvl8pPr marL="4068111" indent="0">
              <a:buNone/>
              <a:defRPr sz="1100"/>
            </a:lvl8pPr>
            <a:lvl9pPr marL="464927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AF390-896A-40A2-9092-0AF7086DC29A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6CC5A-4287-4662-927A-1B619B63C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365125"/>
            <a:ext cx="109601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231" tIns="58116" rIns="116231" bIns="581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32013"/>
            <a:ext cx="10960100" cy="602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231" tIns="58116" rIns="116231" bIns="581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66138"/>
            <a:ext cx="2841625" cy="485775"/>
          </a:xfrm>
          <a:prstGeom prst="rect">
            <a:avLst/>
          </a:prstGeom>
        </p:spPr>
        <p:txBody>
          <a:bodyPr vert="horz" lIns="116231" tIns="58116" rIns="116231" bIns="58116" rtlCol="0" anchor="ctr"/>
          <a:lstStyle>
            <a:lvl1pPr algn="l" defTabSz="1162318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B169CAB-2501-40B8-A4BC-6411B286C312}" type="datetimeFigureOut">
              <a:rPr lang="en-US"/>
              <a:pPr>
                <a:defRPr/>
              </a:pPr>
              <a:t>12/2/2008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0838" y="8466138"/>
            <a:ext cx="3857625" cy="485775"/>
          </a:xfrm>
          <a:prstGeom prst="rect">
            <a:avLst/>
          </a:prstGeom>
        </p:spPr>
        <p:txBody>
          <a:bodyPr vert="horz" lIns="116231" tIns="58116" rIns="116231" bIns="58116" rtlCol="0" anchor="ctr"/>
          <a:lstStyle>
            <a:lvl1pPr algn="ctr" defTabSz="1162318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8075" y="8466138"/>
            <a:ext cx="2841625" cy="485775"/>
          </a:xfrm>
          <a:prstGeom prst="rect">
            <a:avLst/>
          </a:prstGeom>
        </p:spPr>
        <p:txBody>
          <a:bodyPr vert="horz" lIns="116231" tIns="58116" rIns="116231" bIns="58116" rtlCol="0" anchor="ctr"/>
          <a:lstStyle>
            <a:lvl1pPr algn="r" defTabSz="1162318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8EE189-7DAF-41CF-9493-9DE92A2E7C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1162050" rtl="0" eaLnBrk="0" fontAlgn="base" hangingPunct="0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2050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2050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2050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2050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7200" algn="ctr" defTabSz="116205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4400" algn="ctr" defTabSz="116205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1600" algn="ctr" defTabSz="116205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8800" algn="ctr" defTabSz="116205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4975" indent="-434975" algn="l" defTabSz="11620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2975" indent="-361950" algn="l" defTabSz="11620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63" indent="-290513" algn="l" defTabSz="11620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33588" indent="-290513" algn="l" defTabSz="11620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4613" indent="-290513" algn="l" defTabSz="116205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196373" indent="-290579" algn="l" defTabSz="116231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77531" indent="-290579" algn="l" defTabSz="116231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58691" indent="-290579" algn="l" defTabSz="116231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39848" indent="-290579" algn="l" defTabSz="116231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31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1158" algn="l" defTabSz="116231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2318" algn="l" defTabSz="116231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3475" algn="l" defTabSz="116231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4635" algn="l" defTabSz="116231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05794" algn="l" defTabSz="116231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953" algn="l" defTabSz="116231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68111" algn="l" defTabSz="116231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49270" algn="l" defTabSz="116231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iamond 16"/>
          <p:cNvSpPr/>
          <p:nvPr/>
        </p:nvSpPr>
        <p:spPr>
          <a:xfrm>
            <a:off x="3375025" y="5708650"/>
            <a:ext cx="1487488" cy="13319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CO" sz="1000" b="1">
                <a:solidFill>
                  <a:schemeClr val="tx1"/>
                </a:solidFill>
              </a:rPr>
              <a:t>Short or Long Term</a:t>
            </a:r>
            <a:endParaRPr lang="en-US" sz="1000" b="1">
              <a:solidFill>
                <a:schemeClr val="tx1"/>
              </a:solidFill>
            </a:endParaRPr>
          </a:p>
        </p:txBody>
      </p:sp>
      <p:sp>
        <p:nvSpPr>
          <p:cNvPr id="14338" name="TextBox 38"/>
          <p:cNvSpPr txBox="1">
            <a:spLocks noChangeArrowheads="1"/>
          </p:cNvSpPr>
          <p:nvPr/>
        </p:nvSpPr>
        <p:spPr bwMode="auto">
          <a:xfrm>
            <a:off x="3375025" y="4567238"/>
            <a:ext cx="1487488" cy="4857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Open Type - 1 Permit to Work</a:t>
            </a:r>
            <a:endParaRPr lang="en-US" sz="1200">
              <a:latin typeface="Calibri" pitchFamily="34" charset="0"/>
            </a:endParaRPr>
          </a:p>
        </p:txBody>
      </p:sp>
      <p:cxnSp>
        <p:nvCxnSpPr>
          <p:cNvPr id="41" name="Straight Arrow Connector 40"/>
          <p:cNvCxnSpPr>
            <a:cxnSpLocks noChangeShapeType="1"/>
            <a:stCxn id="17" idx="0"/>
            <a:endCxn id="14338" idx="2"/>
          </p:cNvCxnSpPr>
          <p:nvPr/>
        </p:nvCxnSpPr>
        <p:spPr bwMode="auto">
          <a:xfrm flipV="1">
            <a:off x="4119563" y="5053013"/>
            <a:ext cx="0" cy="642937"/>
          </a:xfrm>
          <a:prstGeom prst="straightConnector1">
            <a:avLst/>
          </a:prstGeom>
          <a:noFill/>
          <a:ln w="25400" algn="ctr">
            <a:solidFill>
              <a:srgbClr val="9BBB59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340" name="TextBox 41"/>
          <p:cNvSpPr txBox="1">
            <a:spLocks noChangeArrowheads="1"/>
          </p:cNvSpPr>
          <p:nvPr/>
        </p:nvSpPr>
        <p:spPr bwMode="auto">
          <a:xfrm>
            <a:off x="4002088" y="5143500"/>
            <a:ext cx="14097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 b="1">
                <a:solidFill>
                  <a:srgbClr val="77933C"/>
                </a:solidFill>
                <a:latin typeface="Calibri" pitchFamily="34" charset="0"/>
              </a:rPr>
              <a:t>Short Term</a:t>
            </a:r>
          </a:p>
          <a:p>
            <a:pPr algn="ctr"/>
            <a:r>
              <a:rPr lang="es-CO" sz="1200" b="1">
                <a:solidFill>
                  <a:srgbClr val="77933C"/>
                </a:solidFill>
                <a:latin typeface="Calibri" pitchFamily="34" charset="0"/>
              </a:rPr>
              <a:t>10 hours /1 day</a:t>
            </a:r>
            <a:endParaRPr lang="en-US" sz="1200" b="1">
              <a:solidFill>
                <a:srgbClr val="77933C"/>
              </a:solidFill>
              <a:latin typeface="Calibri" pitchFamily="34" charset="0"/>
            </a:endParaRPr>
          </a:p>
        </p:txBody>
      </p:sp>
      <p:sp>
        <p:nvSpPr>
          <p:cNvPr id="14341" name="TextBox 42"/>
          <p:cNvSpPr txBox="1">
            <a:spLocks noChangeArrowheads="1"/>
          </p:cNvSpPr>
          <p:nvPr/>
        </p:nvSpPr>
        <p:spPr bwMode="auto">
          <a:xfrm>
            <a:off x="3375025" y="7840663"/>
            <a:ext cx="1487488" cy="4857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Open Type -  2 Permit to Work</a:t>
            </a:r>
            <a:endParaRPr lang="en-US" sz="1200">
              <a:latin typeface="Calibri" pitchFamily="34" charset="0"/>
            </a:endParaRPr>
          </a:p>
        </p:txBody>
      </p:sp>
      <p:cxnSp>
        <p:nvCxnSpPr>
          <p:cNvPr id="45" name="Straight Arrow Connector 44"/>
          <p:cNvCxnSpPr>
            <a:cxnSpLocks noChangeShapeType="1"/>
            <a:stCxn id="17" idx="2"/>
            <a:endCxn id="14341" idx="0"/>
          </p:cNvCxnSpPr>
          <p:nvPr/>
        </p:nvCxnSpPr>
        <p:spPr bwMode="auto">
          <a:xfrm>
            <a:off x="4119563" y="7053263"/>
            <a:ext cx="0" cy="787400"/>
          </a:xfrm>
          <a:prstGeom prst="straightConnector1">
            <a:avLst/>
          </a:prstGeom>
          <a:noFill/>
          <a:ln w="25400" algn="ctr">
            <a:solidFill>
              <a:schemeClr val="accent2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343" name="TextBox 45"/>
          <p:cNvSpPr txBox="1">
            <a:spLocks noChangeArrowheads="1"/>
          </p:cNvSpPr>
          <p:nvPr/>
        </p:nvSpPr>
        <p:spPr bwMode="auto">
          <a:xfrm>
            <a:off x="4090988" y="7127875"/>
            <a:ext cx="156527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r>
              <a:rPr lang="es-CO" sz="1200" b="1">
                <a:solidFill>
                  <a:srgbClr val="C00000"/>
                </a:solidFill>
                <a:latin typeface="Calibri" pitchFamily="34" charset="0"/>
              </a:rPr>
              <a:t>Long Term</a:t>
            </a:r>
          </a:p>
          <a:p>
            <a:r>
              <a:rPr lang="es-CO" sz="1200" b="1">
                <a:solidFill>
                  <a:srgbClr val="C00000"/>
                </a:solidFill>
                <a:latin typeface="Calibri" pitchFamily="34" charset="0"/>
              </a:rPr>
              <a:t>7 continuos Days</a:t>
            </a:r>
            <a:endParaRPr lang="en-US" sz="1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4344" name="TextBox 56"/>
          <p:cNvSpPr txBox="1">
            <a:spLocks noChangeArrowheads="1"/>
          </p:cNvSpPr>
          <p:nvPr/>
        </p:nvSpPr>
        <p:spPr bwMode="auto">
          <a:xfrm>
            <a:off x="3375025" y="3651250"/>
            <a:ext cx="1487488" cy="4857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Fill the Performer Form 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14345" name="TextBox 60"/>
          <p:cNvSpPr txBox="1">
            <a:spLocks noChangeArrowheads="1"/>
          </p:cNvSpPr>
          <p:nvPr/>
        </p:nvSpPr>
        <p:spPr bwMode="auto">
          <a:xfrm>
            <a:off x="3375025" y="2138363"/>
            <a:ext cx="1487488" cy="10334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PTW Can be signed 24 hours Before (Discipline Performer and Supervisor)</a:t>
            </a:r>
            <a:endParaRPr lang="en-US" sz="1200">
              <a:latin typeface="Calibri" pitchFamily="34" charset="0"/>
            </a:endParaRPr>
          </a:p>
        </p:txBody>
      </p:sp>
      <p:cxnSp>
        <p:nvCxnSpPr>
          <p:cNvPr id="63" name="Straight Arrow Connector 62"/>
          <p:cNvCxnSpPr>
            <a:cxnSpLocks noChangeShapeType="1"/>
            <a:stCxn id="14344" idx="0"/>
            <a:endCxn id="14345" idx="2"/>
          </p:cNvCxnSpPr>
          <p:nvPr/>
        </p:nvCxnSpPr>
        <p:spPr bwMode="auto">
          <a:xfrm flipV="1">
            <a:off x="4119563" y="3171825"/>
            <a:ext cx="0" cy="479425"/>
          </a:xfrm>
          <a:prstGeom prst="straightConnector1">
            <a:avLst/>
          </a:prstGeom>
          <a:noFill/>
          <a:ln w="25400" algn="ctr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347" name="TextBox 63"/>
          <p:cNvSpPr txBox="1">
            <a:spLocks noChangeArrowheads="1"/>
          </p:cNvSpPr>
          <p:nvPr/>
        </p:nvSpPr>
        <p:spPr bwMode="auto">
          <a:xfrm>
            <a:off x="5254625" y="2352675"/>
            <a:ext cx="2112963" cy="103346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The Permit to Work is considered as </a:t>
            </a:r>
            <a:r>
              <a:rPr lang="es-CO" sz="1200" b="1">
                <a:latin typeface="Calibri" pitchFamily="34" charset="0"/>
              </a:rPr>
              <a:t>open </a:t>
            </a:r>
            <a:r>
              <a:rPr lang="es-CO" sz="1200">
                <a:latin typeface="Calibri" pitchFamily="34" charset="0"/>
              </a:rPr>
              <a:t>with only the </a:t>
            </a:r>
            <a:r>
              <a:rPr lang="es-CO" sz="1200" u="sng">
                <a:latin typeface="Calibri" pitchFamily="34" charset="0"/>
              </a:rPr>
              <a:t>Area Authority</a:t>
            </a:r>
            <a:r>
              <a:rPr lang="es-CO" sz="1200">
                <a:latin typeface="Calibri" pitchFamily="34" charset="0"/>
              </a:rPr>
              <a:t> signature at the Job Site and with its Job Safety Analysis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14" name="Diamond 13"/>
          <p:cNvSpPr/>
          <p:nvPr/>
        </p:nvSpPr>
        <p:spPr>
          <a:xfrm>
            <a:off x="7748588" y="3711575"/>
            <a:ext cx="1722437" cy="13319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CO" sz="1000" b="1">
                <a:solidFill>
                  <a:schemeClr val="tx1"/>
                </a:solidFill>
              </a:rPr>
              <a:t>Are there any Changes on the Job</a:t>
            </a:r>
            <a:endParaRPr lang="en-US" sz="1000" b="1">
              <a:solidFill>
                <a:schemeClr val="tx1"/>
              </a:solidFill>
            </a:endParaRPr>
          </a:p>
        </p:txBody>
      </p:sp>
      <p:sp>
        <p:nvSpPr>
          <p:cNvPr id="14349" name="TextBox 70"/>
          <p:cNvSpPr txBox="1">
            <a:spLocks noChangeArrowheads="1"/>
          </p:cNvSpPr>
          <p:nvPr/>
        </p:nvSpPr>
        <p:spPr bwMode="auto">
          <a:xfrm>
            <a:off x="7748588" y="2949575"/>
            <a:ext cx="1722437" cy="2778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Execute the Work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14350" name="TextBox 71"/>
          <p:cNvSpPr txBox="1">
            <a:spLocks noChangeArrowheads="1"/>
          </p:cNvSpPr>
          <p:nvPr/>
        </p:nvSpPr>
        <p:spPr bwMode="auto">
          <a:xfrm>
            <a:off x="7510463" y="5559425"/>
            <a:ext cx="2192337" cy="825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O" sz="1200" b="1">
                <a:latin typeface="Calibri" pitchFamily="34" charset="0"/>
              </a:rPr>
              <a:t>Close, </a:t>
            </a:r>
            <a:r>
              <a:rPr lang="es-CO" sz="1200">
                <a:latin typeface="Calibri" pitchFamily="34" charset="0"/>
              </a:rPr>
              <a:t>It happens when the three people envolved in the Job agree to close Safely the Permit to Work</a:t>
            </a:r>
            <a:endParaRPr lang="en-US" sz="1200">
              <a:latin typeface="Calibri" pitchFamily="34" charset="0"/>
            </a:endParaRPr>
          </a:p>
        </p:txBody>
      </p:sp>
      <p:cxnSp>
        <p:nvCxnSpPr>
          <p:cNvPr id="81" name="Straight Arrow Connector 80"/>
          <p:cNvCxnSpPr>
            <a:stCxn id="14349" idx="2"/>
            <a:endCxn id="14" idx="0"/>
          </p:cNvCxnSpPr>
          <p:nvPr/>
        </p:nvCxnSpPr>
        <p:spPr>
          <a:xfrm rot="5400000">
            <a:off x="8366919" y="3469482"/>
            <a:ext cx="48418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52" name="TextBox 83"/>
          <p:cNvSpPr txBox="1">
            <a:spLocks noChangeArrowheads="1"/>
          </p:cNvSpPr>
          <p:nvPr/>
        </p:nvSpPr>
        <p:spPr bwMode="auto">
          <a:xfrm>
            <a:off x="9947275" y="3971925"/>
            <a:ext cx="1720850" cy="825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O" sz="1200" b="1" u="sng">
                <a:latin typeface="Calibri" pitchFamily="34" charset="0"/>
              </a:rPr>
              <a:t>Stop the Job </a:t>
            </a:r>
            <a:r>
              <a:rPr lang="es-CO" sz="1200">
                <a:latin typeface="Calibri" pitchFamily="34" charset="0"/>
              </a:rPr>
              <a:t>and do a new Risk Assesment</a:t>
            </a:r>
            <a:r>
              <a:rPr lang="es-CO" sz="1200" b="1" u="sng">
                <a:latin typeface="Calibri" pitchFamily="34" charset="0"/>
              </a:rPr>
              <a:t> </a:t>
            </a:r>
            <a:r>
              <a:rPr lang="es-CO" sz="1200">
                <a:latin typeface="Calibri" pitchFamily="34" charset="0"/>
              </a:rPr>
              <a:t>(Must be indicated in PTW and JSA)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14353" name="TextBox 88"/>
          <p:cNvSpPr txBox="1">
            <a:spLocks noChangeArrowheads="1"/>
          </p:cNvSpPr>
          <p:nvPr/>
        </p:nvSpPr>
        <p:spPr bwMode="auto">
          <a:xfrm>
            <a:off x="9732963" y="5710238"/>
            <a:ext cx="469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O" sz="1200" b="1">
                <a:solidFill>
                  <a:srgbClr val="C00000"/>
                </a:solidFill>
                <a:latin typeface="Calibri" pitchFamily="34" charset="0"/>
              </a:rPr>
              <a:t>Yes</a:t>
            </a:r>
            <a:endParaRPr lang="en-US" sz="1200" b="1">
              <a:solidFill>
                <a:srgbClr val="C00000"/>
              </a:solidFill>
              <a:latin typeface="Calibri" pitchFamily="34" charset="0"/>
            </a:endParaRPr>
          </a:p>
        </p:txBody>
      </p:sp>
      <p:cxnSp>
        <p:nvCxnSpPr>
          <p:cNvPr id="91" name="Straight Arrow Connector 90"/>
          <p:cNvCxnSpPr>
            <a:stCxn id="14" idx="3"/>
            <a:endCxn id="14352" idx="1"/>
          </p:cNvCxnSpPr>
          <p:nvPr/>
        </p:nvCxnSpPr>
        <p:spPr>
          <a:xfrm>
            <a:off x="9483725" y="4378325"/>
            <a:ext cx="463550" cy="6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cxnSpLocks noChangeShapeType="1"/>
            <a:stCxn id="14" idx="2"/>
          </p:cNvCxnSpPr>
          <p:nvPr/>
        </p:nvCxnSpPr>
        <p:spPr bwMode="auto">
          <a:xfrm>
            <a:off x="8610600" y="5056188"/>
            <a:ext cx="0" cy="519112"/>
          </a:xfrm>
          <a:prstGeom prst="straightConnector1">
            <a:avLst/>
          </a:prstGeom>
          <a:noFill/>
          <a:ln w="25400" algn="ctr">
            <a:solidFill>
              <a:srgbClr val="9BBB59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05" name="Straight Arrow Connector 104"/>
          <p:cNvCxnSpPr>
            <a:cxnSpLocks noChangeShapeType="1"/>
            <a:stCxn id="14338" idx="0"/>
            <a:endCxn id="14344" idx="2"/>
          </p:cNvCxnSpPr>
          <p:nvPr/>
        </p:nvCxnSpPr>
        <p:spPr bwMode="auto">
          <a:xfrm flipV="1">
            <a:off x="4119563" y="4137025"/>
            <a:ext cx="0" cy="430213"/>
          </a:xfrm>
          <a:prstGeom prst="straightConnector1">
            <a:avLst/>
          </a:prstGeom>
          <a:noFill/>
          <a:ln w="25400" algn="ctr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357" name="TextBox 106"/>
          <p:cNvSpPr txBox="1">
            <a:spLocks noChangeArrowheads="1"/>
          </p:cNvSpPr>
          <p:nvPr/>
        </p:nvSpPr>
        <p:spPr bwMode="auto">
          <a:xfrm>
            <a:off x="5213350" y="7929563"/>
            <a:ext cx="3143250" cy="3032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/>
              <a:t>Fill the Performer Form</a:t>
            </a:r>
          </a:p>
        </p:txBody>
      </p:sp>
      <p:sp>
        <p:nvSpPr>
          <p:cNvPr id="14358" name="TextBox 107"/>
          <p:cNvSpPr txBox="1">
            <a:spLocks noChangeArrowheads="1"/>
          </p:cNvSpPr>
          <p:nvPr/>
        </p:nvSpPr>
        <p:spPr bwMode="auto">
          <a:xfrm>
            <a:off x="5489575" y="6496050"/>
            <a:ext cx="2582863" cy="8509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Permit to Work can be signed 24 Hours before (Discipline Performer and Supervisor with the Construction Manager Authorization)</a:t>
            </a:r>
            <a:endParaRPr lang="en-US" sz="1200">
              <a:latin typeface="Calibri" pitchFamily="34" charset="0"/>
            </a:endParaRPr>
          </a:p>
        </p:txBody>
      </p:sp>
      <p:cxnSp>
        <p:nvCxnSpPr>
          <p:cNvPr id="123" name="Elbow Connector 122"/>
          <p:cNvCxnSpPr>
            <a:cxnSpLocks noChangeShapeType="1"/>
            <a:stCxn id="14345" idx="3"/>
            <a:endCxn id="14347" idx="1"/>
          </p:cNvCxnSpPr>
          <p:nvPr/>
        </p:nvCxnSpPr>
        <p:spPr bwMode="auto">
          <a:xfrm>
            <a:off x="4862513" y="2655888"/>
            <a:ext cx="392112" cy="214312"/>
          </a:xfrm>
          <a:prstGeom prst="bentConnector3">
            <a:avLst>
              <a:gd name="adj1" fmla="val 49796"/>
            </a:avLst>
          </a:prstGeom>
          <a:noFill/>
          <a:ln w="25400" algn="ctr">
            <a:solidFill>
              <a:schemeClr val="accent1"/>
            </a:solidFill>
            <a:miter lim="800000"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27" name="Elbow Connector 126"/>
          <p:cNvCxnSpPr>
            <a:cxnSpLocks noChangeShapeType="1"/>
            <a:stCxn id="14358" idx="0"/>
            <a:endCxn id="14347" idx="2"/>
          </p:cNvCxnSpPr>
          <p:nvPr/>
        </p:nvCxnSpPr>
        <p:spPr bwMode="auto">
          <a:xfrm rot="5400000" flipH="1">
            <a:off x="4991894" y="4706144"/>
            <a:ext cx="3109912" cy="469900"/>
          </a:xfrm>
          <a:prstGeom prst="bentConnector3">
            <a:avLst>
              <a:gd name="adj1" fmla="val 50028"/>
            </a:avLst>
          </a:prstGeom>
          <a:noFill/>
          <a:ln w="25400" algn="ctr">
            <a:solidFill>
              <a:schemeClr val="accent1"/>
            </a:solidFill>
            <a:miter lim="800000"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29" name="Shape 128"/>
          <p:cNvCxnSpPr>
            <a:cxnSpLocks noChangeShapeType="1"/>
            <a:stCxn id="14347" idx="3"/>
            <a:endCxn id="14349" idx="0"/>
          </p:cNvCxnSpPr>
          <p:nvPr/>
        </p:nvCxnSpPr>
        <p:spPr bwMode="auto">
          <a:xfrm>
            <a:off x="7367588" y="2870200"/>
            <a:ext cx="1243012" cy="79375"/>
          </a:xfrm>
          <a:prstGeom prst="bentConnector2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83" name="TextBox 82"/>
          <p:cNvSpPr txBox="1"/>
          <p:nvPr/>
        </p:nvSpPr>
        <p:spPr>
          <a:xfrm>
            <a:off x="2803525" y="5210175"/>
            <a:ext cx="469900" cy="307975"/>
          </a:xfrm>
          <a:prstGeom prst="rect">
            <a:avLst/>
          </a:prstGeom>
          <a:noFill/>
        </p:spPr>
        <p:txBody>
          <a:bodyPr lIns="116231" tIns="58116" rIns="116231" bIns="58116">
            <a:spAutoFit/>
          </a:bodyPr>
          <a:lstStyle/>
          <a:p>
            <a:pPr defTabSz="116231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No</a:t>
            </a:r>
            <a:endParaRPr lang="en-US" sz="12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589963" y="4995863"/>
            <a:ext cx="469900" cy="307975"/>
          </a:xfrm>
          <a:prstGeom prst="rect">
            <a:avLst/>
          </a:prstGeom>
          <a:noFill/>
        </p:spPr>
        <p:txBody>
          <a:bodyPr lIns="116231" tIns="58116" rIns="116231" bIns="58116">
            <a:spAutoFit/>
          </a:bodyPr>
          <a:lstStyle/>
          <a:p>
            <a:pPr defTabSz="116231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No</a:t>
            </a:r>
            <a:endParaRPr lang="en-US" sz="12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2" name="Diamond 101"/>
          <p:cNvSpPr/>
          <p:nvPr/>
        </p:nvSpPr>
        <p:spPr>
          <a:xfrm>
            <a:off x="10056813" y="5307013"/>
            <a:ext cx="1533525" cy="1331912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231" tIns="58116" rIns="116231" bIns="58116" anchor="ctr"/>
          <a:lstStyle/>
          <a:p>
            <a:pPr algn="ctr">
              <a:defRPr/>
            </a:pPr>
            <a:r>
              <a:rPr lang="es-CO" sz="1000" b="1">
                <a:solidFill>
                  <a:schemeClr val="tx1"/>
                </a:solidFill>
              </a:rPr>
              <a:t>Can Continue ? </a:t>
            </a:r>
            <a:endParaRPr lang="en-US" sz="1000" b="1">
              <a:solidFill>
                <a:schemeClr val="tx1"/>
              </a:solidFill>
            </a:endParaRPr>
          </a:p>
        </p:txBody>
      </p:sp>
      <p:cxnSp>
        <p:nvCxnSpPr>
          <p:cNvPr id="104" name="Elbow Connector 103"/>
          <p:cNvCxnSpPr>
            <a:cxnSpLocks noChangeShapeType="1"/>
            <a:stCxn id="102" idx="1"/>
            <a:endCxn id="14350" idx="3"/>
          </p:cNvCxnSpPr>
          <p:nvPr/>
        </p:nvCxnSpPr>
        <p:spPr bwMode="auto">
          <a:xfrm rot="10800000">
            <a:off x="9702800" y="5972175"/>
            <a:ext cx="341313" cy="1588"/>
          </a:xfrm>
          <a:prstGeom prst="bentConnector3">
            <a:avLst>
              <a:gd name="adj1" fmla="val 48370"/>
            </a:avLst>
          </a:prstGeom>
          <a:noFill/>
          <a:ln w="25400" algn="ctr">
            <a:solidFill>
              <a:schemeClr val="accent2"/>
            </a:solidFill>
            <a:miter lim="800000"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18" name="TextBox 117"/>
          <p:cNvSpPr txBox="1"/>
          <p:nvPr/>
        </p:nvSpPr>
        <p:spPr>
          <a:xfrm>
            <a:off x="11447463" y="5710238"/>
            <a:ext cx="469900" cy="307975"/>
          </a:xfrm>
          <a:prstGeom prst="rect">
            <a:avLst/>
          </a:prstGeom>
          <a:noFill/>
        </p:spPr>
        <p:txBody>
          <a:bodyPr lIns="116231" tIns="58116" rIns="116231" bIns="58116">
            <a:spAutoFit/>
          </a:bodyPr>
          <a:lstStyle/>
          <a:p>
            <a:pPr defTabSz="116231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No</a:t>
            </a:r>
            <a:endParaRPr lang="en-US" sz="12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4367" name="TextBox 7"/>
          <p:cNvSpPr txBox="1">
            <a:spLocks noChangeArrowheads="1"/>
          </p:cNvSpPr>
          <p:nvPr/>
        </p:nvSpPr>
        <p:spPr bwMode="auto">
          <a:xfrm>
            <a:off x="246063" y="423863"/>
            <a:ext cx="1970087" cy="3032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Activities Schedule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14368" name="TextBox 8"/>
          <p:cNvSpPr txBox="1">
            <a:spLocks noChangeArrowheads="1"/>
          </p:cNvSpPr>
          <p:nvPr/>
        </p:nvSpPr>
        <p:spPr bwMode="auto">
          <a:xfrm>
            <a:off x="160338" y="1138238"/>
            <a:ext cx="2141537" cy="4873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Planning Daily Meeting</a:t>
            </a:r>
            <a:endParaRPr lang="en-US" sz="1200">
              <a:latin typeface="Calibri" pitchFamily="34" charset="0"/>
            </a:endParaRPr>
          </a:p>
          <a:p>
            <a:pPr algn="ctr"/>
            <a:r>
              <a:rPr lang="es-CO" sz="1200">
                <a:latin typeface="Calibri" pitchFamily="34" charset="0"/>
              </a:rPr>
              <a:t>(The Day Before)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14369" name="TextBox 10"/>
          <p:cNvSpPr txBox="1">
            <a:spLocks noChangeArrowheads="1"/>
          </p:cNvSpPr>
          <p:nvPr/>
        </p:nvSpPr>
        <p:spPr bwMode="auto">
          <a:xfrm>
            <a:off x="160338" y="1916113"/>
            <a:ext cx="2141537" cy="3032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Scope Activities Review 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16" name="Diamond 15"/>
          <p:cNvSpPr/>
          <p:nvPr/>
        </p:nvSpPr>
        <p:spPr>
          <a:xfrm>
            <a:off x="417513" y="5708650"/>
            <a:ext cx="1627187" cy="13319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CO" sz="1000" b="1">
                <a:solidFill>
                  <a:schemeClr val="tx1"/>
                </a:solidFill>
              </a:rPr>
              <a:t>Is a Permit to Work Required ?</a:t>
            </a:r>
            <a:endParaRPr lang="en-US" sz="1000" b="1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16" idx="3"/>
            <a:endCxn id="17" idx="1"/>
          </p:cNvCxnSpPr>
          <p:nvPr/>
        </p:nvCxnSpPr>
        <p:spPr>
          <a:xfrm>
            <a:off x="2044700" y="6375400"/>
            <a:ext cx="133032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cxnSpLocks noChangeShapeType="1"/>
            <a:stCxn id="14367" idx="2"/>
            <a:endCxn id="14368" idx="0"/>
          </p:cNvCxnSpPr>
          <p:nvPr/>
        </p:nvCxnSpPr>
        <p:spPr bwMode="auto">
          <a:xfrm>
            <a:off x="1231900" y="727075"/>
            <a:ext cx="0" cy="411163"/>
          </a:xfrm>
          <a:prstGeom prst="straightConnector1">
            <a:avLst/>
          </a:prstGeom>
          <a:noFill/>
          <a:ln w="25400" algn="ctr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29" name="Straight Arrow Connector 28"/>
          <p:cNvCxnSpPr>
            <a:cxnSpLocks noChangeShapeType="1"/>
            <a:stCxn id="14368" idx="2"/>
            <a:endCxn id="14369" idx="0"/>
          </p:cNvCxnSpPr>
          <p:nvPr/>
        </p:nvCxnSpPr>
        <p:spPr bwMode="auto">
          <a:xfrm>
            <a:off x="1231900" y="1625600"/>
            <a:ext cx="0" cy="290513"/>
          </a:xfrm>
          <a:prstGeom prst="straightConnector1">
            <a:avLst/>
          </a:prstGeom>
          <a:noFill/>
          <a:ln w="25400" algn="ctr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31" name="Straight Arrow Connector 30"/>
          <p:cNvCxnSpPr>
            <a:cxnSpLocks noChangeShapeType="1"/>
            <a:stCxn id="14369" idx="2"/>
            <a:endCxn id="131" idx="0"/>
          </p:cNvCxnSpPr>
          <p:nvPr/>
        </p:nvCxnSpPr>
        <p:spPr bwMode="auto">
          <a:xfrm flipH="1">
            <a:off x="1225550" y="2219325"/>
            <a:ext cx="6350" cy="549275"/>
          </a:xfrm>
          <a:prstGeom prst="straightConnector1">
            <a:avLst/>
          </a:prstGeom>
          <a:noFill/>
          <a:ln w="25400" algn="ctr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375" name="TextBox 37"/>
          <p:cNvSpPr txBox="1">
            <a:spLocks noChangeArrowheads="1"/>
          </p:cNvSpPr>
          <p:nvPr/>
        </p:nvSpPr>
        <p:spPr bwMode="auto">
          <a:xfrm>
            <a:off x="1946275" y="6353175"/>
            <a:ext cx="5143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r>
              <a:rPr lang="es-CO" sz="1200" b="1">
                <a:solidFill>
                  <a:srgbClr val="C00000"/>
                </a:solidFill>
                <a:latin typeface="Calibri" pitchFamily="34" charset="0"/>
              </a:rPr>
              <a:t>Yes</a:t>
            </a:r>
            <a:endParaRPr lang="en-US" sz="1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4376" name="TextBox 49"/>
          <p:cNvSpPr txBox="1">
            <a:spLocks noChangeArrowheads="1"/>
          </p:cNvSpPr>
          <p:nvPr/>
        </p:nvSpPr>
        <p:spPr bwMode="auto">
          <a:xfrm>
            <a:off x="417513" y="7650163"/>
            <a:ext cx="1627187" cy="6683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Follow the Job Safety Analysis Procedure </a:t>
            </a:r>
          </a:p>
          <a:p>
            <a:pPr algn="ctr"/>
            <a:r>
              <a:rPr lang="es-CO" sz="1200">
                <a:latin typeface="Calibri" pitchFamily="34" charset="0"/>
              </a:rPr>
              <a:t>(JSA)</a:t>
            </a:r>
            <a:endParaRPr lang="en-US" sz="1200">
              <a:latin typeface="Calibri" pitchFamily="34" charset="0"/>
            </a:endParaRPr>
          </a:p>
        </p:txBody>
      </p:sp>
      <p:cxnSp>
        <p:nvCxnSpPr>
          <p:cNvPr id="52" name="Straight Arrow Connector 51"/>
          <p:cNvCxnSpPr>
            <a:cxnSpLocks noChangeShapeType="1"/>
            <a:stCxn id="16" idx="2"/>
            <a:endCxn id="14376" idx="0"/>
          </p:cNvCxnSpPr>
          <p:nvPr/>
        </p:nvCxnSpPr>
        <p:spPr bwMode="auto">
          <a:xfrm>
            <a:off x="1231900" y="7053263"/>
            <a:ext cx="0" cy="596900"/>
          </a:xfrm>
          <a:prstGeom prst="straightConnector1">
            <a:avLst/>
          </a:prstGeom>
          <a:noFill/>
          <a:ln w="25400" algn="ctr">
            <a:solidFill>
              <a:srgbClr val="9BBB59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53" name="TextBox 52"/>
          <p:cNvSpPr txBox="1"/>
          <p:nvPr/>
        </p:nvSpPr>
        <p:spPr>
          <a:xfrm>
            <a:off x="874713" y="6996113"/>
            <a:ext cx="514350" cy="307975"/>
          </a:xfrm>
          <a:prstGeom prst="rect">
            <a:avLst/>
          </a:prstGeom>
          <a:noFill/>
        </p:spPr>
        <p:txBody>
          <a:bodyPr lIns="116231" tIns="58116" rIns="116231" bIns="58116">
            <a:spAutoFit/>
          </a:bodyPr>
          <a:lstStyle/>
          <a:p>
            <a:pPr defTabSz="116231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No</a:t>
            </a:r>
            <a:endParaRPr lang="en-US" sz="12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31" name="Diamond 130"/>
          <p:cNvSpPr/>
          <p:nvPr/>
        </p:nvSpPr>
        <p:spPr>
          <a:xfrm>
            <a:off x="288925" y="2781300"/>
            <a:ext cx="1871663" cy="1331913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CO" sz="1000" b="1">
                <a:solidFill>
                  <a:schemeClr val="tx1"/>
                </a:solidFill>
              </a:rPr>
              <a:t>Are there any Simulteneous works ?</a:t>
            </a:r>
            <a:endParaRPr lang="en-US" sz="1000" b="1">
              <a:solidFill>
                <a:schemeClr val="tx1"/>
              </a:solidFill>
            </a:endParaRPr>
          </a:p>
        </p:txBody>
      </p:sp>
      <p:cxnSp>
        <p:nvCxnSpPr>
          <p:cNvPr id="138" name="Straight Arrow Connector 137"/>
          <p:cNvCxnSpPr>
            <a:stCxn id="131" idx="2"/>
            <a:endCxn id="16" idx="0"/>
          </p:cNvCxnSpPr>
          <p:nvPr/>
        </p:nvCxnSpPr>
        <p:spPr>
          <a:xfrm rot="16200000" flipH="1">
            <a:off x="429419" y="4907757"/>
            <a:ext cx="1595437" cy="6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874713" y="4138613"/>
            <a:ext cx="514350" cy="307975"/>
          </a:xfrm>
          <a:prstGeom prst="rect">
            <a:avLst/>
          </a:prstGeom>
          <a:noFill/>
        </p:spPr>
        <p:txBody>
          <a:bodyPr lIns="116231" tIns="58116" rIns="116231" bIns="58116">
            <a:spAutoFit/>
          </a:bodyPr>
          <a:lstStyle/>
          <a:p>
            <a:pPr defTabSz="116231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No</a:t>
            </a:r>
            <a:endParaRPr lang="en-US" sz="12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4382" name="TextBox 141"/>
          <p:cNvSpPr txBox="1">
            <a:spLocks noChangeArrowheads="1"/>
          </p:cNvSpPr>
          <p:nvPr/>
        </p:nvSpPr>
        <p:spPr bwMode="auto">
          <a:xfrm>
            <a:off x="1704975" y="3824288"/>
            <a:ext cx="1455738" cy="8509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pPr algn="ctr"/>
            <a:r>
              <a:rPr lang="es-CO" sz="1200">
                <a:latin typeface="Calibri" pitchFamily="34" charset="0"/>
              </a:rPr>
              <a:t>Simultaneous Constructivity Risk Analysis</a:t>
            </a:r>
          </a:p>
          <a:p>
            <a:pPr algn="ctr"/>
            <a:endParaRPr lang="en-US" sz="1200">
              <a:latin typeface="Calibri" pitchFamily="34" charset="0"/>
            </a:endParaRPr>
          </a:p>
        </p:txBody>
      </p:sp>
      <p:cxnSp>
        <p:nvCxnSpPr>
          <p:cNvPr id="144" name="Shape 143"/>
          <p:cNvCxnSpPr>
            <a:cxnSpLocks noChangeShapeType="1"/>
            <a:stCxn id="131" idx="3"/>
            <a:endCxn id="14382" idx="0"/>
          </p:cNvCxnSpPr>
          <p:nvPr/>
        </p:nvCxnSpPr>
        <p:spPr bwMode="auto">
          <a:xfrm>
            <a:off x="2173288" y="3448050"/>
            <a:ext cx="260350" cy="376238"/>
          </a:xfrm>
          <a:prstGeom prst="bentConnector2">
            <a:avLst/>
          </a:prstGeom>
          <a:noFill/>
          <a:ln w="25400" algn="ctr">
            <a:solidFill>
              <a:schemeClr val="accent2"/>
            </a:solidFill>
            <a:miter lim="800000"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384" name="TextBox 144"/>
          <p:cNvSpPr txBox="1">
            <a:spLocks noChangeArrowheads="1"/>
          </p:cNvSpPr>
          <p:nvPr/>
        </p:nvSpPr>
        <p:spPr bwMode="auto">
          <a:xfrm>
            <a:off x="2089150" y="3187700"/>
            <a:ext cx="5143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r>
              <a:rPr lang="es-CO" sz="1200" b="1">
                <a:solidFill>
                  <a:srgbClr val="C00000"/>
                </a:solidFill>
                <a:latin typeface="Calibri" pitchFamily="34" charset="0"/>
              </a:rPr>
              <a:t>Yes</a:t>
            </a:r>
            <a:endParaRPr lang="en-US" sz="1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5" name="Diamond 54"/>
          <p:cNvSpPr/>
          <p:nvPr/>
        </p:nvSpPr>
        <p:spPr>
          <a:xfrm>
            <a:off x="1504950" y="4995863"/>
            <a:ext cx="1543050" cy="1214437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CO" sz="1000" b="1">
                <a:solidFill>
                  <a:schemeClr val="tx1"/>
                </a:solidFill>
              </a:rPr>
              <a:t>Works Can be Performed ?</a:t>
            </a:r>
            <a:endParaRPr lang="en-US" sz="1000" b="1">
              <a:solidFill>
                <a:schemeClr val="tx1"/>
              </a:solidFill>
            </a:endParaRPr>
          </a:p>
        </p:txBody>
      </p:sp>
      <p:cxnSp>
        <p:nvCxnSpPr>
          <p:cNvPr id="68" name="Elbow Connector 67"/>
          <p:cNvCxnSpPr>
            <a:stCxn id="55" idx="1"/>
            <a:endCxn id="16" idx="0"/>
          </p:cNvCxnSpPr>
          <p:nvPr/>
        </p:nvCxnSpPr>
        <p:spPr>
          <a:xfrm rot="10800000" flipV="1">
            <a:off x="1230313" y="5603875"/>
            <a:ext cx="274637" cy="10477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8" name="Elbow Connector 77"/>
          <p:cNvCxnSpPr>
            <a:cxnSpLocks noChangeShapeType="1"/>
            <a:stCxn id="14382" idx="2"/>
            <a:endCxn id="55" idx="0"/>
          </p:cNvCxnSpPr>
          <p:nvPr/>
        </p:nvCxnSpPr>
        <p:spPr bwMode="auto">
          <a:xfrm rot="5400000">
            <a:off x="2201069" y="4750594"/>
            <a:ext cx="307975" cy="157163"/>
          </a:xfrm>
          <a:prstGeom prst="bentConnector3">
            <a:avLst>
              <a:gd name="adj1" fmla="val 52060"/>
            </a:avLst>
          </a:prstGeom>
          <a:noFill/>
          <a:ln w="25400" algn="ctr">
            <a:solidFill>
              <a:schemeClr val="accent1"/>
            </a:solidFill>
            <a:miter lim="800000"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388" name="TextBox 78"/>
          <p:cNvSpPr txBox="1">
            <a:spLocks noChangeArrowheads="1"/>
          </p:cNvSpPr>
          <p:nvPr/>
        </p:nvSpPr>
        <p:spPr bwMode="auto">
          <a:xfrm>
            <a:off x="1193800" y="5359400"/>
            <a:ext cx="58420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6231" tIns="58116" rIns="116231" bIns="58116">
            <a:spAutoFit/>
          </a:bodyPr>
          <a:lstStyle/>
          <a:p>
            <a:r>
              <a:rPr lang="es-CO" sz="1200" b="1">
                <a:solidFill>
                  <a:srgbClr val="C00000"/>
                </a:solidFill>
                <a:latin typeface="Calibri" pitchFamily="34" charset="0"/>
              </a:rPr>
              <a:t>Yes</a:t>
            </a:r>
            <a:endParaRPr lang="en-US" sz="1200" b="1">
              <a:solidFill>
                <a:srgbClr val="C00000"/>
              </a:solidFill>
              <a:latin typeface="Calibri" pitchFamily="34" charset="0"/>
            </a:endParaRPr>
          </a:p>
        </p:txBody>
      </p:sp>
      <p:cxnSp>
        <p:nvCxnSpPr>
          <p:cNvPr id="124" name="Shape 123"/>
          <p:cNvCxnSpPr>
            <a:stCxn id="55" idx="3"/>
          </p:cNvCxnSpPr>
          <p:nvPr/>
        </p:nvCxnSpPr>
        <p:spPr>
          <a:xfrm flipH="1" flipV="1">
            <a:off x="2598738" y="566738"/>
            <a:ext cx="449262" cy="5037137"/>
          </a:xfrm>
          <a:prstGeom prst="bentConnector4">
            <a:avLst>
              <a:gd name="adj1" fmla="val -45714"/>
              <a:gd name="adj2" fmla="val 56028"/>
            </a:avLst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7" name="Elbow Connector 76"/>
          <p:cNvCxnSpPr>
            <a:cxnSpLocks noChangeShapeType="1"/>
            <a:stCxn id="102" idx="3"/>
            <a:endCxn id="14367" idx="3"/>
          </p:cNvCxnSpPr>
          <p:nvPr/>
        </p:nvCxnSpPr>
        <p:spPr bwMode="auto">
          <a:xfrm flipH="1" flipV="1">
            <a:off x="2216150" y="576263"/>
            <a:ext cx="9386888" cy="5397500"/>
          </a:xfrm>
          <a:prstGeom prst="bentConnector3">
            <a:avLst>
              <a:gd name="adj1" fmla="val -2301"/>
            </a:avLst>
          </a:prstGeom>
          <a:noFill/>
          <a:ln w="25400" algn="ctr">
            <a:solidFill>
              <a:srgbClr val="9BBB59"/>
            </a:solidFill>
            <a:miter lim="800000"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99" name="Straight Arrow Connector 98"/>
          <p:cNvCxnSpPr>
            <a:cxnSpLocks noChangeShapeType="1"/>
            <a:stCxn id="14352" idx="2"/>
            <a:endCxn id="102" idx="0"/>
          </p:cNvCxnSpPr>
          <p:nvPr/>
        </p:nvCxnSpPr>
        <p:spPr bwMode="auto">
          <a:xfrm>
            <a:off x="10807700" y="4797425"/>
            <a:ext cx="15875" cy="496888"/>
          </a:xfrm>
          <a:prstGeom prst="straightConnector1">
            <a:avLst/>
          </a:prstGeom>
          <a:noFill/>
          <a:ln w="25400" algn="ctr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21" name="Straight Arrow Connector 120"/>
          <p:cNvCxnSpPr>
            <a:cxnSpLocks noChangeShapeType="1"/>
            <a:stCxn id="14341" idx="3"/>
            <a:endCxn id="14357" idx="1"/>
          </p:cNvCxnSpPr>
          <p:nvPr/>
        </p:nvCxnSpPr>
        <p:spPr bwMode="auto">
          <a:xfrm flipV="1">
            <a:off x="4862513" y="8081963"/>
            <a:ext cx="350837" cy="1587"/>
          </a:xfrm>
          <a:prstGeom prst="straightConnector1">
            <a:avLst/>
          </a:prstGeom>
          <a:noFill/>
          <a:ln w="25400" algn="ctr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25" name="Straight Arrow Connector 124"/>
          <p:cNvCxnSpPr>
            <a:cxnSpLocks noChangeShapeType="1"/>
            <a:stCxn id="14357" idx="0"/>
            <a:endCxn id="14358" idx="2"/>
          </p:cNvCxnSpPr>
          <p:nvPr/>
        </p:nvCxnSpPr>
        <p:spPr bwMode="auto">
          <a:xfrm flipH="1" flipV="1">
            <a:off x="6781800" y="7346950"/>
            <a:ext cx="3175" cy="582613"/>
          </a:xfrm>
          <a:prstGeom prst="straightConnector1">
            <a:avLst/>
          </a:prstGeom>
          <a:noFill/>
          <a:ln w="25400" algn="ctr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4394" name="TextBox 129"/>
          <p:cNvSpPr txBox="1">
            <a:spLocks noChangeArrowheads="1"/>
          </p:cNvSpPr>
          <p:nvPr/>
        </p:nvSpPr>
        <p:spPr bwMode="auto">
          <a:xfrm>
            <a:off x="9456738" y="4138613"/>
            <a:ext cx="469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O" sz="1200" b="1">
                <a:solidFill>
                  <a:srgbClr val="C00000"/>
                </a:solidFill>
                <a:latin typeface="Calibri" pitchFamily="34" charset="0"/>
              </a:rPr>
              <a:t>Yes</a:t>
            </a:r>
            <a:endParaRPr lang="en-US" sz="1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4395" name="TextBox 133"/>
          <p:cNvSpPr txBox="1">
            <a:spLocks noChangeArrowheads="1"/>
          </p:cNvSpPr>
          <p:nvPr/>
        </p:nvSpPr>
        <p:spPr bwMode="auto">
          <a:xfrm>
            <a:off x="3803650" y="66675"/>
            <a:ext cx="5286375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O">
                <a:latin typeface="Calibri" pitchFamily="34" charset="0"/>
              </a:rPr>
              <a:t>WORK SPREAD CONTROL</a:t>
            </a: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231775" y="2852738"/>
            <a:ext cx="11787188" cy="25003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1162318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6386" name="Group 62"/>
          <p:cNvGrpSpPr>
            <a:grpSpLocks/>
          </p:cNvGrpSpPr>
          <p:nvPr/>
        </p:nvGrpSpPr>
        <p:grpSpPr bwMode="auto">
          <a:xfrm>
            <a:off x="473075" y="1974850"/>
            <a:ext cx="11349038" cy="5967413"/>
            <a:chOff x="471446" y="234797"/>
            <a:chExt cx="11930146" cy="6272518"/>
          </a:xfrm>
        </p:grpSpPr>
        <p:sp>
          <p:nvSpPr>
            <p:cNvPr id="16389" name="TextBox 3"/>
            <p:cNvSpPr txBox="1">
              <a:spLocks noChangeArrowheads="1"/>
            </p:cNvSpPr>
            <p:nvPr/>
          </p:nvSpPr>
          <p:spPr bwMode="auto">
            <a:xfrm>
              <a:off x="5043918" y="234797"/>
              <a:ext cx="2599967" cy="418835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800">
                  <a:latin typeface="Calibri" pitchFamily="34" charset="0"/>
                </a:rPr>
                <a:t>Construction Manager</a:t>
              </a:r>
              <a:endParaRPr lang="en-US" sz="1800">
                <a:latin typeface="Calibri" pitchFamily="34" charset="0"/>
              </a:endParaRPr>
            </a:p>
          </p:txBody>
        </p:sp>
        <p:sp>
          <p:nvSpPr>
            <p:cNvPr id="16390" name="TextBox 4"/>
            <p:cNvSpPr txBox="1">
              <a:spLocks noChangeArrowheads="1"/>
            </p:cNvSpPr>
            <p:nvPr/>
          </p:nvSpPr>
          <p:spPr bwMode="auto">
            <a:xfrm>
              <a:off x="471446" y="1948518"/>
              <a:ext cx="2357994" cy="707514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800">
                  <a:latin typeface="Calibri" pitchFamily="34" charset="0"/>
                </a:rPr>
                <a:t>Area 1 Authoriy</a:t>
              </a:r>
            </a:p>
            <a:p>
              <a:pPr algn="ctr"/>
              <a:r>
                <a:rPr lang="es-CO" sz="1800">
                  <a:latin typeface="Calibri" pitchFamily="34" charset="0"/>
                </a:rPr>
                <a:t>Zone 1</a:t>
              </a:r>
              <a:endParaRPr lang="en-US" sz="1800">
                <a:latin typeface="Calibri" pitchFamily="34" charset="0"/>
              </a:endParaRPr>
            </a:p>
          </p:txBody>
        </p:sp>
        <p:sp>
          <p:nvSpPr>
            <p:cNvPr id="16391" name="TextBox 5"/>
            <p:cNvSpPr txBox="1">
              <a:spLocks noChangeArrowheads="1"/>
            </p:cNvSpPr>
            <p:nvPr/>
          </p:nvSpPr>
          <p:spPr bwMode="auto">
            <a:xfrm>
              <a:off x="3757284" y="1948518"/>
              <a:ext cx="2357994" cy="707514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800"/>
                <a:t>Area 2 Authoriy</a:t>
              </a:r>
              <a:endParaRPr lang="es-CO" sz="1800">
                <a:latin typeface="Calibri" pitchFamily="34" charset="0"/>
              </a:endParaRPr>
            </a:p>
            <a:p>
              <a:pPr algn="ctr"/>
              <a:r>
                <a:rPr lang="es-CO" sz="1800">
                  <a:latin typeface="Calibri" pitchFamily="34" charset="0"/>
                </a:rPr>
                <a:t>Zone 2</a:t>
              </a:r>
              <a:endParaRPr lang="en-US" sz="1800">
                <a:latin typeface="Calibri" pitchFamily="34" charset="0"/>
              </a:endParaRPr>
            </a:p>
          </p:txBody>
        </p:sp>
        <p:sp>
          <p:nvSpPr>
            <p:cNvPr id="16392" name="TextBox 6"/>
            <p:cNvSpPr txBox="1">
              <a:spLocks noChangeArrowheads="1"/>
            </p:cNvSpPr>
            <p:nvPr/>
          </p:nvSpPr>
          <p:spPr bwMode="auto">
            <a:xfrm>
              <a:off x="6973033" y="1948518"/>
              <a:ext cx="2356325" cy="707514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800">
                  <a:latin typeface="Calibri" pitchFamily="34" charset="0"/>
                </a:rPr>
                <a:t>Area 3 Authority</a:t>
              </a:r>
            </a:p>
            <a:p>
              <a:pPr algn="ctr"/>
              <a:r>
                <a:rPr lang="es-CO" sz="1800">
                  <a:latin typeface="Calibri" pitchFamily="34" charset="0"/>
                </a:rPr>
                <a:t>Zone 3</a:t>
              </a:r>
              <a:endParaRPr lang="en-US" sz="1800">
                <a:latin typeface="Calibri" pitchFamily="34" charset="0"/>
              </a:endParaRPr>
            </a:p>
          </p:txBody>
        </p:sp>
        <p:sp>
          <p:nvSpPr>
            <p:cNvPr id="16393" name="TextBox 9"/>
            <p:cNvSpPr txBox="1">
              <a:spLocks noChangeArrowheads="1"/>
            </p:cNvSpPr>
            <p:nvPr/>
          </p:nvSpPr>
          <p:spPr bwMode="auto">
            <a:xfrm>
              <a:off x="10043598" y="1948518"/>
              <a:ext cx="2357994" cy="707514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800">
                  <a:latin typeface="Calibri" pitchFamily="34" charset="0"/>
                </a:rPr>
                <a:t>Autoridad de Área 4</a:t>
              </a:r>
            </a:p>
            <a:p>
              <a:pPr algn="ctr"/>
              <a:r>
                <a:rPr lang="es-CO" sz="1800">
                  <a:latin typeface="Calibri" pitchFamily="34" charset="0"/>
                </a:rPr>
                <a:t>Zona 4</a:t>
              </a:r>
              <a:endParaRPr lang="en-US" sz="1800">
                <a:latin typeface="Calibri" pitchFamily="34" charset="0"/>
              </a:endParaRPr>
            </a:p>
          </p:txBody>
        </p:sp>
        <p:sp>
          <p:nvSpPr>
            <p:cNvPr id="16394" name="TextBox 10"/>
            <p:cNvSpPr txBox="1">
              <a:spLocks noChangeArrowheads="1"/>
            </p:cNvSpPr>
            <p:nvPr/>
          </p:nvSpPr>
          <p:spPr bwMode="auto">
            <a:xfrm>
              <a:off x="3186560" y="3942574"/>
              <a:ext cx="1785600" cy="90108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600">
                  <a:latin typeface="Calibri" pitchFamily="34" charset="0"/>
                </a:rPr>
                <a:t>Supervisor (Resident Engineer) Piping</a:t>
              </a:r>
              <a:endParaRPr lang="en-US" sz="1600">
                <a:latin typeface="Calibri" pitchFamily="34" charset="0"/>
              </a:endParaRPr>
            </a:p>
          </p:txBody>
        </p:sp>
        <p:sp>
          <p:nvSpPr>
            <p:cNvPr id="16395" name="TextBox 16"/>
            <p:cNvSpPr txBox="1">
              <a:spLocks noChangeArrowheads="1"/>
            </p:cNvSpPr>
            <p:nvPr/>
          </p:nvSpPr>
          <p:spPr bwMode="auto">
            <a:xfrm>
              <a:off x="5542884" y="3942574"/>
              <a:ext cx="1787270" cy="1158055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600">
                  <a:latin typeface="Calibri" pitchFamily="34" charset="0"/>
                </a:rPr>
                <a:t>Supervisor (Resident Engineer) Electrical</a:t>
              </a:r>
              <a:endParaRPr lang="en-US" sz="1600">
                <a:latin typeface="Calibri" pitchFamily="34" charset="0"/>
              </a:endParaRPr>
            </a:p>
          </p:txBody>
        </p:sp>
        <p:sp>
          <p:nvSpPr>
            <p:cNvPr id="16396" name="TextBox 17"/>
            <p:cNvSpPr txBox="1">
              <a:spLocks noChangeArrowheads="1"/>
            </p:cNvSpPr>
            <p:nvPr/>
          </p:nvSpPr>
          <p:spPr bwMode="auto">
            <a:xfrm>
              <a:off x="7900878" y="3942574"/>
              <a:ext cx="1785600" cy="1158055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600">
                  <a:latin typeface="Calibri" pitchFamily="34" charset="0"/>
                </a:rPr>
                <a:t>Supervisor (Resident Engineer) Mechanical</a:t>
              </a:r>
              <a:endParaRPr lang="en-US" sz="1600">
                <a:latin typeface="Calibri" pitchFamily="34" charset="0"/>
              </a:endParaRPr>
            </a:p>
          </p:txBody>
        </p:sp>
        <p:sp>
          <p:nvSpPr>
            <p:cNvPr id="16397" name="TextBox 18"/>
            <p:cNvSpPr txBox="1">
              <a:spLocks noChangeArrowheads="1"/>
            </p:cNvSpPr>
            <p:nvPr/>
          </p:nvSpPr>
          <p:spPr bwMode="auto">
            <a:xfrm>
              <a:off x="10330629" y="3872490"/>
              <a:ext cx="1785601" cy="1158055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600">
                  <a:latin typeface="Calibri" pitchFamily="34" charset="0"/>
                </a:rPr>
                <a:t>Supervisor (Resident Engineer) </a:t>
              </a:r>
            </a:p>
            <a:p>
              <a:pPr algn="ctr"/>
              <a:r>
                <a:rPr lang="es-CO" sz="1600">
                  <a:latin typeface="Calibri" pitchFamily="34" charset="0"/>
                </a:rPr>
                <a:t>Civil</a:t>
              </a:r>
              <a:endParaRPr lang="en-US" sz="1600">
                <a:latin typeface="Calibri" pitchFamily="34" charset="0"/>
              </a:endParaRPr>
            </a:p>
          </p:txBody>
        </p:sp>
        <p:sp>
          <p:nvSpPr>
            <p:cNvPr id="16398" name="TextBox 19"/>
            <p:cNvSpPr txBox="1">
              <a:spLocks noChangeArrowheads="1"/>
            </p:cNvSpPr>
            <p:nvPr/>
          </p:nvSpPr>
          <p:spPr bwMode="auto">
            <a:xfrm>
              <a:off x="756808" y="3872490"/>
              <a:ext cx="2000874" cy="90108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600">
                  <a:latin typeface="Calibri" pitchFamily="34" charset="0"/>
                </a:rPr>
                <a:t>Supervisor (Resident Engineer) Instrumentation</a:t>
              </a:r>
              <a:endParaRPr lang="en-US" sz="1600">
                <a:latin typeface="Calibri" pitchFamily="34" charset="0"/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rot="5400000">
              <a:off x="1400979" y="2943043"/>
              <a:ext cx="57068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rot="5400000">
              <a:off x="10902209" y="2942209"/>
              <a:ext cx="570684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rot="5400000">
              <a:off x="7901733" y="2942209"/>
              <a:ext cx="570684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rot="5400000">
              <a:off x="4686818" y="2943043"/>
              <a:ext cx="57068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614564" y="3300138"/>
              <a:ext cx="9572152" cy="16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rot="5400000">
              <a:off x="6187051" y="1155901"/>
              <a:ext cx="428848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1686322" y="1371159"/>
              <a:ext cx="9428636" cy="16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5400000">
              <a:off x="1508608" y="1548873"/>
              <a:ext cx="357095" cy="16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rot="5400000">
              <a:off x="10937245" y="1548873"/>
              <a:ext cx="357095" cy="16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rot="5400000">
              <a:off x="8008527" y="1548873"/>
              <a:ext cx="357095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rot="5400000">
              <a:off x="4650932" y="1548873"/>
              <a:ext cx="357095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rot="5400000">
              <a:off x="1508608" y="3477851"/>
              <a:ext cx="357095" cy="16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rot="5400000">
              <a:off x="3864933" y="3477851"/>
              <a:ext cx="357095" cy="16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rot="5400000">
              <a:off x="6009323" y="3477851"/>
              <a:ext cx="357095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rot="5400000">
              <a:off x="8365647" y="3477851"/>
              <a:ext cx="357095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rot="5400000">
              <a:off x="10723640" y="3477851"/>
              <a:ext cx="357095" cy="16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15" name="TextBox 52"/>
            <p:cNvSpPr txBox="1">
              <a:spLocks noChangeArrowheads="1"/>
            </p:cNvSpPr>
            <p:nvPr/>
          </p:nvSpPr>
          <p:spPr bwMode="auto">
            <a:xfrm>
              <a:off x="1971644" y="6086484"/>
              <a:ext cx="9286940" cy="420831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lIns="122181" tIns="61091" rIns="122181" bIns="61091">
              <a:spAutoFit/>
            </a:bodyPr>
            <a:lstStyle/>
            <a:p>
              <a:pPr algn="ctr"/>
              <a:r>
                <a:rPr lang="es-CO" sz="1800">
                  <a:latin typeface="Calibri" pitchFamily="34" charset="0"/>
                </a:rPr>
                <a:t>Performer: Mechanical, Piping, Electrical, Civil and Instrumentation Subcontractors</a:t>
              </a:r>
              <a:endParaRPr lang="en-US" sz="1800">
                <a:latin typeface="Calibri" pitchFamily="34" charset="0"/>
              </a:endParaRPr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 rot="5400000">
              <a:off x="1436851" y="5049735"/>
              <a:ext cx="357095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 rot="5400000">
              <a:off x="4008449" y="5121487"/>
              <a:ext cx="357095" cy="16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rot="5400000">
              <a:off x="6151169" y="5121487"/>
              <a:ext cx="357095" cy="16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rot="5400000">
              <a:off x="8652678" y="5121487"/>
              <a:ext cx="357095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rot="5400000">
              <a:off x="11152519" y="5049735"/>
              <a:ext cx="357095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1614564" y="5372622"/>
              <a:ext cx="9715667" cy="16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 rot="5400000">
              <a:off x="6042706" y="5728882"/>
              <a:ext cx="570684" cy="16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387" name="TextBox 63"/>
          <p:cNvSpPr txBox="1">
            <a:spLocks noChangeArrowheads="1"/>
          </p:cNvSpPr>
          <p:nvPr/>
        </p:nvSpPr>
        <p:spPr bwMode="auto">
          <a:xfrm>
            <a:off x="3132138" y="744538"/>
            <a:ext cx="59817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987" tIns="43493" rIns="86987" bIns="43493">
            <a:spAutoFit/>
          </a:bodyPr>
          <a:lstStyle/>
          <a:p>
            <a:pPr algn="ctr"/>
            <a:r>
              <a:rPr lang="es-CO">
                <a:latin typeface="Calibri" pitchFamily="34" charset="0"/>
              </a:rPr>
              <a:t>WORK SPREAD CONTROL</a:t>
            </a:r>
            <a:endParaRPr lang="en-US">
              <a:latin typeface="Calibri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3213" y="4279900"/>
            <a:ext cx="1171575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s-CO" sz="3600" b="1">
                <a:solidFill>
                  <a:srgbClr val="7F7F7F"/>
                </a:solidFill>
                <a:latin typeface="Calibri" pitchFamily="34" charset="0"/>
              </a:rPr>
              <a:t>UNDER REVISION </a:t>
            </a:r>
            <a:endParaRPr lang="en-US" sz="3600" b="1">
              <a:solidFill>
                <a:srgbClr val="7F7F7F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242</Words>
  <Application>Microsoft Office PowerPoint</Application>
  <PresentationFormat>Ledger Paper (11x17 in)</PresentationFormat>
  <Paragraphs>57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Diapositiva 1</vt:lpstr>
      <vt:lpstr>Diapositiva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AVielma</dc:creator>
  <cp:lastModifiedBy>CMontealegre</cp:lastModifiedBy>
  <cp:revision>26</cp:revision>
  <dcterms:created xsi:type="dcterms:W3CDTF">2008-11-25T22:56:16Z</dcterms:created>
  <dcterms:modified xsi:type="dcterms:W3CDTF">2008-12-02T22:00:59Z</dcterms:modified>
</cp:coreProperties>
</file>